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330" r:id="rId3"/>
    <p:sldId id="673" r:id="rId4"/>
    <p:sldId id="766" r:id="rId5"/>
    <p:sldId id="789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1" r:id="rId17"/>
    <p:sldId id="800" r:id="rId18"/>
    <p:sldId id="802" r:id="rId19"/>
    <p:sldId id="803" r:id="rId20"/>
    <p:sldId id="804" r:id="rId21"/>
    <p:sldId id="7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7"/>
    <p:restoredTop sz="96963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30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52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36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65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87401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6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203200" y="1193800"/>
            <a:ext cx="9245600" cy="6096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3733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29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11/19/20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64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11/19/20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213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476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11/19/20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980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-25400"/>
            <a:ext cx="11039928" cy="517064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733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092200"/>
            <a:ext cx="11327653" cy="49281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400"/>
              </a:spcBef>
              <a:spcAft>
                <a:spcPts val="0"/>
              </a:spcAft>
              <a:buFont typeface="Museo Sans For Dell" pitchFamily="2" charset="0"/>
              <a:buChar char="–"/>
              <a:defRPr sz="2133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400"/>
              </a:spcBef>
              <a:spcAft>
                <a:spcPts val="0"/>
              </a:spcAft>
              <a:defRPr sz="1867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None/>
              <a:defRPr sz="1467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582085" y="6172200"/>
            <a:ext cx="1101604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807083998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3"/>
            <a:ext cx="10985501" cy="590931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4267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582085" y="6172200"/>
            <a:ext cx="11016047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22263573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340784" y="6261100"/>
            <a:ext cx="9042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40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400" b="1" dirty="0">
                <a:solidFill>
                  <a:schemeClr val="bg1"/>
                </a:solidFill>
              </a:rPr>
              <a:t> </a:t>
            </a:r>
            <a:r>
              <a:rPr lang="en-US" altLang="en-US" sz="1400" dirty="0">
                <a:solidFill>
                  <a:schemeClr val="bg1"/>
                </a:solidFill>
              </a:rPr>
              <a:t>|</a:t>
            </a:r>
            <a:r>
              <a:rPr lang="en-US" altLang="en-US" sz="1400" b="1" dirty="0">
                <a:solidFill>
                  <a:schemeClr val="bg1"/>
                </a:solidFill>
              </a:rPr>
              <a:t> E6156 – Topics in SW Engineering (Cloud Computing): Lecture 11</a:t>
            </a:r>
            <a:br>
              <a:rPr lang="en-US" altLang="en-US" sz="1400" i="1" baseline="0" dirty="0">
                <a:solidFill>
                  <a:schemeClr val="bg1"/>
                </a:solidFill>
              </a:rPr>
            </a:br>
            <a:r>
              <a:rPr lang="de-DE" altLang="en-US" sz="1200" i="1" dirty="0">
                <a:solidFill>
                  <a:schemeClr val="bg1"/>
                </a:solidFill>
              </a:rPr>
              <a:t>© Donald F. Ferguson, 2018</a:t>
            </a:r>
            <a:endParaRPr lang="en-US" altLang="en-US" sz="12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2400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9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</p:sldLayoutIdLst>
  <p:txStyles>
    <p:titleStyle>
      <a:lvl1pPr algn="ctr" defTabSz="609585" rtl="0" fontAlgn="base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5pPr>
      <a:lvl6pPr marL="609585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6pPr>
      <a:lvl7pPr marL="1219170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7pPr>
      <a:lvl8pPr marL="1828754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8pPr>
      <a:lvl9pPr marL="2438339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457189" indent="-457189" algn="l" defTabSz="609585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990575" indent="-380990" algn="l" defTabSz="609585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523962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2133547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743131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6156f20site.s3.us-east-2.amazonaws.com/WebSite/" TargetMode="External"/><Relationship Id="rId2" Type="http://schemas.openxmlformats.org/officeDocument/2006/relationships/hyperlink" Target="https://y9id42n6b0.execute-api.us-east-1.amazonaws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api.dff-e6156.org/accounts" TargetMode="External"/><Relationship Id="rId5" Type="http://schemas.openxmlformats.org/officeDocument/2006/relationships/hyperlink" Target="https://api.dff-e6156.org/users" TargetMode="External"/><Relationship Id="rId4" Type="http://schemas.openxmlformats.org/officeDocument/2006/relationships/hyperlink" Target="https://www.dff-e6156.org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6156f20site.s3.us-east-2.amazonaws.com/WebSite/" TargetMode="External"/><Relationship Id="rId2" Type="http://schemas.openxmlformats.org/officeDocument/2006/relationships/hyperlink" Target="https://y9id42n6b0.execute-api.us-east-1.amazonaws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api.dff-e6156.org/accounts" TargetMode="External"/><Relationship Id="rId5" Type="http://schemas.openxmlformats.org/officeDocument/2006/relationships/hyperlink" Target="https://api.dff-e6156.org/users" TargetMode="External"/><Relationship Id="rId4" Type="http://schemas.openxmlformats.org/officeDocument/2006/relationships/hyperlink" Target="https://www.dff-e6156.org/index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uthoritative_name_server" TargetMode="External"/><Relationship Id="rId3" Type="http://schemas.openxmlformats.org/officeDocument/2006/relationships/hyperlink" Target="https://en.wikipedia.org/wiki/Decentralised_system" TargetMode="External"/><Relationship Id="rId7" Type="http://schemas.openxmlformats.org/officeDocument/2006/relationships/hyperlink" Target="https://en.wikipedia.org/wiki/Communication_protocol" TargetMode="External"/><Relationship Id="rId2" Type="http://schemas.openxmlformats.org/officeDocument/2006/relationships/hyperlink" Target="https://en.wikipedia.org/wiki/Hierarchy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IP_address" TargetMode="External"/><Relationship Id="rId5" Type="http://schemas.openxmlformats.org/officeDocument/2006/relationships/hyperlink" Target="https://en.wikipedia.org/wiki/Domain_name" TargetMode="External"/><Relationship Id="rId10" Type="http://schemas.openxmlformats.org/officeDocument/2006/relationships/image" Target="../media/image5.tiff"/><Relationship Id="rId4" Type="http://schemas.openxmlformats.org/officeDocument/2006/relationships/hyperlink" Target="https://en.wikipedia.org/wiki/Internet" TargetMode="Externa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ta_integrity" TargetMode="External"/><Relationship Id="rId3" Type="http://schemas.openxmlformats.org/officeDocument/2006/relationships/hyperlink" Target="https://en.wikipedia.org/wiki/Secure_communications" TargetMode="External"/><Relationship Id="rId7" Type="http://schemas.openxmlformats.org/officeDocument/2006/relationships/hyperlink" Target="https://en.wikipedia.org/wiki/Information_privacy" TargetMode="External"/><Relationship Id="rId2" Type="http://schemas.openxmlformats.org/officeDocument/2006/relationships/hyperlink" Target="https://en.wikipedia.org/wiki/Hypertext_Transfer_Protoco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Website" TargetMode="External"/><Relationship Id="rId5" Type="http://schemas.openxmlformats.org/officeDocument/2006/relationships/hyperlink" Target="https://en.wikipedia.org/wiki/Authentication" TargetMode="External"/><Relationship Id="rId4" Type="http://schemas.openxmlformats.org/officeDocument/2006/relationships/hyperlink" Target="https://en.wikipedia.org/wiki/Network_operating_system" TargetMode="External"/><Relationship Id="rId9" Type="http://schemas.openxmlformats.org/officeDocument/2006/relationships/hyperlink" Target="https://en.wikipedia.org/wiki/Public_key_certifica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" y="1267301"/>
            <a:ext cx="12192000" cy="364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E6156 – Cloud Computing: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en-US" sz="4400" i="1" dirty="0">
                <a:solidFill>
                  <a:schemeClr val="bg1"/>
                </a:solidFill>
              </a:rPr>
              <a:t>Backend-as-a-Service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endParaRPr lang="en-US" altLang="en-US" sz="2400" i="1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10: Overall Site Company Image, API GW,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OAuth2, Facebook Login, API Gateway Authorizer</a:t>
            </a:r>
          </a:p>
          <a:p>
            <a:pPr algn="ctr">
              <a:spcBef>
                <a:spcPct val="0"/>
              </a:spcBef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B9B79-46B2-8B4C-82E1-97F7FD81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190" y="790160"/>
            <a:ext cx="7036905" cy="5277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1E86A-85A4-F547-A614-80B9E4AA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295"/>
            <a:ext cx="11039928" cy="517064"/>
          </a:xfrm>
        </p:spPr>
        <p:txBody>
          <a:bodyPr/>
          <a:lstStyle/>
          <a:p>
            <a:r>
              <a:rPr lang="en-US" dirty="0"/>
              <a:t>HTTPS Protocol – And Certificate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3870EE-ECB2-8A4F-A1D2-B18B9CE3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55374"/>
            <a:ext cx="11327653" cy="53870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Show some stuff in the browser.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Trusted site.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My WordPress site.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Make a certificate.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Show Elastic Load balancer.</a:t>
            </a:r>
            <a:br>
              <a:rPr lang="en-US" sz="2000" dirty="0"/>
            </a:br>
            <a:r>
              <a:rPr lang="en-US" sz="2000" dirty="0"/>
              <a:t>(That was fun ... ...)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I did not go through all of the steps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33" dirty="0"/>
              <a:t>I am lazy.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33" dirty="0"/>
              <a:t>This is cloud infrastructure management.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33" dirty="0"/>
              <a:t>You get the idea.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33" dirty="0"/>
              <a:t>I am lazy.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19219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E86A-85A4-F547-A614-80B9E4AA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295"/>
            <a:ext cx="11039928" cy="517064"/>
          </a:xfrm>
        </p:spPr>
        <p:txBody>
          <a:bodyPr/>
          <a:lstStyle/>
          <a:p>
            <a:r>
              <a:rPr lang="en-US" dirty="0"/>
              <a:t>CloudFront and Content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3870EE-ECB2-8A4F-A1D2-B18B9CE3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092" y="3902152"/>
            <a:ext cx="6894812" cy="22402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Content Delivery Networks vastly improve performance for web sites.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Can also improve performance for REST APIs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Response caching for common API requests, e.g.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33" dirty="0"/>
              <a:t>“Top 10 most active stocks ...”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33" dirty="0"/>
              <a:t>Career batting stats for Ted Williams.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71AD8-8D28-494D-8705-29E9F554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6520"/>
            <a:ext cx="5953909" cy="3070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477C7-7385-E143-8200-52405324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09" y="229945"/>
            <a:ext cx="5576007" cy="319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FE486-6E62-5E40-B589-DDB3B313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04" y="3449108"/>
            <a:ext cx="4934231" cy="24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880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Cloud Front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9D26F1-FF43-294C-9DA9-1718FD668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339" y="745436"/>
            <a:ext cx="11327653" cy="50676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Set up a distribution.</a:t>
            </a:r>
          </a:p>
          <a:p>
            <a:endParaRPr lang="en-US" dirty="0"/>
          </a:p>
          <a:p>
            <a:r>
              <a:rPr lang="en-US" dirty="0"/>
              <a:t>Configure certificate.</a:t>
            </a:r>
          </a:p>
          <a:p>
            <a:endParaRPr lang="en-US" dirty="0"/>
          </a:p>
          <a:p>
            <a:r>
              <a:rPr lang="en-US" dirty="0"/>
              <a:t>Configure S3 distribution.</a:t>
            </a:r>
          </a:p>
          <a:p>
            <a:endParaRPr lang="en-US" dirty="0"/>
          </a:p>
          <a:p>
            <a:r>
              <a:rPr lang="en-US" dirty="0"/>
              <a:t>Configure API endpoint: EC2, Lambda</a:t>
            </a:r>
            <a:br>
              <a:rPr lang="en-US" dirty="0"/>
            </a:br>
            <a:r>
              <a:rPr lang="en-US" dirty="0"/>
              <a:t>https://api2.dff-e6156.org/simple-flask/health</a:t>
            </a:r>
          </a:p>
        </p:txBody>
      </p:sp>
    </p:spTree>
    <p:extLst>
      <p:ext uri="{BB962C8B-B14F-4D97-AF65-F5344CB8AC3E}">
        <p14:creationId xmlns:p14="http://schemas.microsoft.com/office/powerpoint/2010/main" val="430981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0028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OAuth2 and Facebook Login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48272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Social Media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CC57-C81E-2D48-B8A4-BEE1E594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6300"/>
            <a:ext cx="9380054" cy="51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4878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OAuth2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1912E7F-23A2-AF4C-A795-535B5AA33571}"/>
              </a:ext>
            </a:extLst>
          </p:cNvPr>
          <p:cNvSpPr txBox="1">
            <a:spLocks/>
          </p:cNvSpPr>
          <p:nvPr/>
        </p:nvSpPr>
        <p:spPr>
          <a:xfrm>
            <a:off x="172525" y="738222"/>
            <a:ext cx="6092439" cy="538155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en-US" altLang="en-US" sz="2000" dirty="0"/>
              <a:t>Resource Owner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en-US" altLang="en-US" sz="1800" dirty="0"/>
              <a:t>Controls </a:t>
            </a:r>
            <a:r>
              <a:rPr lang="en-US" altLang="en-US" sz="1800" i="1" dirty="0"/>
              <a:t>access</a:t>
            </a:r>
            <a:r>
              <a:rPr lang="en-US" altLang="en-US" sz="1800" dirty="0"/>
              <a:t> to the “data.”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en-US" altLang="en-US" sz="1800" dirty="0"/>
              <a:t>Facebook </a:t>
            </a:r>
            <a:r>
              <a:rPr lang="en-US" altLang="en-US" sz="1800" b="1" dirty="0"/>
              <a:t>user</a:t>
            </a:r>
            <a:r>
              <a:rPr lang="en-US" altLang="en-US" sz="1800" dirty="0"/>
              <a:t>, LinkedIn </a:t>
            </a:r>
            <a:r>
              <a:rPr lang="en-US" altLang="en-US" sz="1800" b="1" dirty="0"/>
              <a:t>user</a:t>
            </a:r>
            <a:r>
              <a:rPr lang="en-US" altLang="en-US" sz="1800" dirty="0"/>
              <a:t>, </a:t>
            </a:r>
            <a:r>
              <a:rPr lang="is-IS" altLang="en-US" sz="1800" dirty="0"/>
              <a:t>…</a:t>
            </a:r>
          </a:p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is-IS" altLang="en-US" sz="2000" dirty="0"/>
              <a:t>Resource Server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The website that holds/manages info.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Facebook, LinkedIn, ...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en-US" altLang="en-US" sz="1800" dirty="0"/>
              <a:t>A</a:t>
            </a:r>
            <a:r>
              <a:rPr lang="is-IS" altLang="en-US" sz="1800" dirty="0"/>
              <a:t>nd provides access API.</a:t>
            </a:r>
          </a:p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is-IS" altLang="en-US" sz="2000" dirty="0"/>
              <a:t>Client Application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“The product you implemented.”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Wants to read/update </a:t>
            </a:r>
          </a:p>
          <a:p>
            <a:pPr lvl="2">
              <a:spcBef>
                <a:spcPct val="0"/>
              </a:spcBef>
              <a:spcAft>
                <a:spcPts val="200"/>
              </a:spcAft>
            </a:pPr>
            <a:r>
              <a:rPr lang="is-IS" altLang="en-US" sz="1600" dirty="0"/>
              <a:t>“On your behalf”</a:t>
            </a:r>
          </a:p>
          <a:p>
            <a:pPr lvl="2">
              <a:spcBef>
                <a:spcPct val="0"/>
              </a:spcBef>
              <a:spcAft>
                <a:spcPts val="200"/>
              </a:spcAft>
            </a:pPr>
            <a:r>
              <a:rPr lang="is-IS" altLang="en-US" sz="1600" dirty="0"/>
              <a:t>The data the data that the  Resource Server maintains, e.g. </a:t>
            </a:r>
            <a:r>
              <a:rPr lang="en-US" altLang="en-US" sz="1600" dirty="0"/>
              <a:t>p</a:t>
            </a:r>
            <a:r>
              <a:rPr lang="is-IS" altLang="en-US" sz="1600" dirty="0"/>
              <a:t>osts, status, tweets, ...</a:t>
            </a:r>
          </a:p>
          <a:p>
            <a:pPr>
              <a:spcBef>
                <a:spcPct val="0"/>
              </a:spcBef>
              <a:spcAft>
                <a:spcPts val="200"/>
              </a:spcAft>
            </a:pPr>
            <a:r>
              <a:rPr lang="is-IS" altLang="en-US" sz="2000" dirty="0"/>
              <a:t>Authorization Server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Grants/rejects authorization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Based on Resource Owner decisions.</a:t>
            </a:r>
          </a:p>
          <a:p>
            <a:pPr lvl="1">
              <a:spcBef>
                <a:spcPct val="0"/>
              </a:spcBef>
              <a:spcAft>
                <a:spcPts val="200"/>
              </a:spcAft>
            </a:pPr>
            <a:r>
              <a:rPr lang="is-IS" altLang="en-US" sz="1800" dirty="0"/>
              <a:t>Usually (logically) the same as Resource Server.</a:t>
            </a:r>
            <a:endParaRPr lang="en-US" alt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F7253-7CAF-C14B-B03C-0C376A566F5D}"/>
              </a:ext>
            </a:extLst>
          </p:cNvPr>
          <p:cNvSpPr/>
          <p:nvPr/>
        </p:nvSpPr>
        <p:spPr>
          <a:xfrm>
            <a:off x="7634662" y="5776085"/>
            <a:ext cx="4557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http://tutorials.jenkov.com/oauth2/index.html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5FDF2-AD32-3C4E-A438-63E49BE5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35" y="629909"/>
            <a:ext cx="5378269" cy="51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707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OAuth2 – Facebook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BAB55-6586-9C4D-81F1-D8427016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026" y="210930"/>
            <a:ext cx="4298122" cy="5845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EDE7B-E2AA-D543-8550-8F0F59B3A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0" y="715211"/>
            <a:ext cx="6870700" cy="3906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8F2A0-7C2C-A740-98D5-C29015937996}"/>
              </a:ext>
            </a:extLst>
          </p:cNvPr>
          <p:cNvSpPr txBox="1"/>
          <p:nvPr/>
        </p:nvSpPr>
        <p:spPr>
          <a:xfrm>
            <a:off x="304800" y="4766861"/>
            <a:ext cx="682225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are a couple of different flows for Facebook.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There is a client centric one.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Will show more of the full, server flow.</a:t>
            </a:r>
          </a:p>
        </p:txBody>
      </p:sp>
    </p:spTree>
    <p:extLst>
      <p:ext uri="{BB962C8B-B14F-4D97-AF65-F5344CB8AC3E}">
        <p14:creationId xmlns:p14="http://schemas.microsoft.com/office/powerpoint/2010/main" val="303837623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9D26F1-FF43-294C-9DA9-1718FD668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339" y="1063486"/>
            <a:ext cx="11327653" cy="4749599"/>
          </a:xfrm>
        </p:spPr>
        <p:txBody>
          <a:bodyPr/>
          <a:lstStyle/>
          <a:p>
            <a:r>
              <a:rPr lang="en-US" dirty="0"/>
              <a:t>Facebook application definition.</a:t>
            </a:r>
          </a:p>
          <a:p>
            <a:endParaRPr lang="en-US" dirty="0"/>
          </a:p>
          <a:p>
            <a:r>
              <a:rPr lang="en-US" dirty="0"/>
              <a:t>Test users.</a:t>
            </a:r>
          </a:p>
          <a:p>
            <a:endParaRPr lang="en-US" dirty="0"/>
          </a:p>
          <a:p>
            <a:r>
              <a:rPr lang="en-US" dirty="0"/>
              <a:t>Code walkthrough.</a:t>
            </a:r>
          </a:p>
          <a:p>
            <a:pPr lvl="1"/>
            <a:r>
              <a:rPr lang="en-US" dirty="0"/>
              <a:t>Server side</a:t>
            </a:r>
          </a:p>
          <a:p>
            <a:pPr lvl="1"/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5703013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0028"/>
            <a:ext cx="1219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API Gateway Authorizer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68912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API Gateway Authorizer – Concept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727FA-07C5-B24E-B5FE-E419CA8C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898871"/>
            <a:ext cx="7163904" cy="4260089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7776A6-ABFB-794C-84E4-BB7951A33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7156" y="898870"/>
            <a:ext cx="5001591" cy="524351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 will do the simple</a:t>
            </a:r>
          </a:p>
          <a:p>
            <a:pPr lvl="1"/>
            <a:r>
              <a:rPr lang="en-US" sz="2000" dirty="0"/>
              <a:t>Register with email/PW.</a:t>
            </a:r>
          </a:p>
          <a:p>
            <a:pPr lvl="1"/>
            <a:r>
              <a:rPr lang="en-US" sz="2000" dirty="0"/>
              <a:t>Use middleware to</a:t>
            </a:r>
          </a:p>
          <a:p>
            <a:pPr lvl="2"/>
            <a:r>
              <a:rPr lang="en-US" sz="1800" dirty="0"/>
              <a:t>Require login.</a:t>
            </a:r>
          </a:p>
          <a:p>
            <a:pPr lvl="2"/>
            <a:r>
              <a:rPr lang="en-US" sz="1800" dirty="0"/>
              <a:t>Implement simple</a:t>
            </a:r>
            <a:br>
              <a:rPr lang="en-US" sz="1800" dirty="0"/>
            </a:br>
            <a:r>
              <a:rPr lang="en-US" sz="1800" dirty="0"/>
              <a:t>access control/authorization.</a:t>
            </a:r>
          </a:p>
          <a:p>
            <a:r>
              <a:rPr lang="en-US" sz="2000" dirty="0"/>
              <a:t>But, ... ...</a:t>
            </a:r>
          </a:p>
          <a:p>
            <a:pPr lvl="1"/>
            <a:r>
              <a:rPr lang="en-US" sz="2000" i="1" dirty="0"/>
              <a:t>Separation of Concerns</a:t>
            </a:r>
          </a:p>
          <a:p>
            <a:pPr lvl="1"/>
            <a:r>
              <a:rPr lang="en-US" sz="2000" dirty="0"/>
              <a:t>Leads to factoring things like:</a:t>
            </a:r>
          </a:p>
          <a:p>
            <a:pPr lvl="2"/>
            <a:r>
              <a:rPr lang="en-US" sz="1800" dirty="0"/>
              <a:t>Before middleware</a:t>
            </a:r>
          </a:p>
          <a:p>
            <a:pPr lvl="2"/>
            <a:r>
              <a:rPr lang="en-US" sz="1800" dirty="0"/>
              <a:t>After middleware</a:t>
            </a:r>
          </a:p>
          <a:p>
            <a:pPr lvl="1"/>
            <a:r>
              <a:rPr lang="en-US" sz="2000" dirty="0"/>
              <a:t>Out of the microservice and</a:t>
            </a:r>
            <a:br>
              <a:rPr lang="en-US" sz="2000" dirty="0"/>
            </a:br>
            <a:r>
              <a:rPr lang="en-US" sz="2000" dirty="0"/>
              <a:t>into a ”layer.”</a:t>
            </a:r>
          </a:p>
          <a:p>
            <a:r>
              <a:rPr lang="en-US" sz="2267" dirty="0"/>
              <a:t>So, we will also do a simple</a:t>
            </a:r>
            <a:br>
              <a:rPr lang="en-US" sz="2267" dirty="0"/>
            </a:br>
            <a:r>
              <a:rPr lang="en-US" dirty="0"/>
              <a:t>API Gateway Lambda authorizer</a:t>
            </a:r>
            <a:br>
              <a:rPr lang="en-US" sz="2267" dirty="0"/>
            </a:br>
            <a:endParaRPr lang="en-US" sz="2267" dirty="0"/>
          </a:p>
        </p:txBody>
      </p:sp>
    </p:spTree>
    <p:extLst>
      <p:ext uri="{BB962C8B-B14F-4D97-AF65-F5344CB8AC3E}">
        <p14:creationId xmlns:p14="http://schemas.microsoft.com/office/powerpoint/2010/main" val="377677127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 couple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EC99D8D-3A18-6A4D-9875-F0DC01ECD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609585" fontAlgn="base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/>
            </a:pPr>
            <a:fld id="{A057C3CF-FEF9-2D44-911E-86B89DEEE20D}" type="slidenum">
              <a:rPr lang="en-US" altLang="en-US" sz="1600" b="1">
                <a:solidFill>
                  <a:prstClr val="white"/>
                </a:solidFill>
              </a:rPr>
              <a:pPr defTabSz="609585" fontAlgn="base">
                <a:lnSpc>
                  <a:spcPts val="32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r>
              <a:rPr lang="en-US" altLang="en-US" sz="1600" b="1" dirty="0">
                <a:solidFill>
                  <a:prstClr val="white"/>
                </a:solidFill>
              </a:rPr>
              <a:t> </a:t>
            </a:r>
            <a:r>
              <a:rPr lang="en-US" altLang="en-US" sz="1600" dirty="0">
                <a:solidFill>
                  <a:prstClr val="white"/>
                </a:solidFill>
              </a:rPr>
              <a:t>|</a:t>
            </a:r>
            <a:r>
              <a:rPr lang="en-US" altLang="en-US" sz="1600" b="1" dirty="0">
                <a:solidFill>
                  <a:prstClr val="white"/>
                </a:solidFill>
              </a:rPr>
              <a:t> </a:t>
            </a:r>
            <a:r>
              <a:rPr lang="en-US" altLang="en-US" sz="160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E6156 – Cloud Computing: Backend-as-a-Service: Lecture 8</a:t>
            </a:r>
            <a:endParaRPr lang="en-US" altLang="en-US" sz="1600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87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0028"/>
            <a:ext cx="1219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Single Site Image</a:t>
            </a:r>
            <a:b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Certificate, DNS, CloudFront, API Gateway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Cloud Computing: Backend-as-a-Service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52D35F3-E285-7943-8E7B-6F7E04014552}"/>
              </a:ext>
            </a:extLst>
          </p:cNvPr>
          <p:cNvSpPr/>
          <p:nvPr/>
        </p:nvSpPr>
        <p:spPr>
          <a:xfrm>
            <a:off x="798786" y="956441"/>
            <a:ext cx="10226566" cy="46350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20028"/>
            <a:ext cx="1219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Single Site Image</a:t>
            </a:r>
            <a:b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Certificate, DNS, CloudFront, API Gateway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243659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Domain Names and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FD70-0DEB-FB41-8D62-490FC98C4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853440"/>
            <a:ext cx="11327653" cy="51668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You have seen that deploying microservices and endpoints can result in some strange URLs. For example, some of mine are:</a:t>
            </a:r>
          </a:p>
          <a:p>
            <a:pPr lvl="1"/>
            <a:r>
              <a:rPr lang="en-US" dirty="0">
                <a:latin typeface="+mn-lt"/>
              </a:rPr>
              <a:t>API GW: </a:t>
            </a:r>
            <a:r>
              <a:rPr lang="en-US" dirty="0">
                <a:latin typeface="+mn-lt"/>
                <a:hlinkClick r:id="rId2"/>
              </a:rPr>
              <a:t>https://y9id42n6b0.execute-api.us-east-1.amazonaws.com/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Static content: </a:t>
            </a:r>
            <a:r>
              <a:rPr lang="en-US" dirty="0">
                <a:latin typeface="+mn-lt"/>
                <a:hlinkClick r:id="rId3"/>
              </a:rPr>
              <a:t>https://e6156f20site.s3.us-east-2.amazonaws.com/WebSite/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EC2 Flask endpoint: ec2-3-86-201-238.compute-1.amazonaws.com</a:t>
            </a:r>
          </a:p>
          <a:p>
            <a:pPr lvl="1"/>
            <a:r>
              <a:rPr lang="en-US" dirty="0">
                <a:latin typeface="+mn-lt"/>
              </a:rPr>
              <a:t>http://e6156products-env.eba-q3nrc2nh.us-east-1.elasticbeanstalk.com/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</a:t>
            </a:r>
            <a:r>
              <a:rPr lang="en-US" b="1" dirty="0">
                <a:latin typeface="+mn-lt"/>
              </a:rPr>
              <a:t>Note: This is not HTTPs, and insecure).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These DNS names are “weird” and do not look like they come from a common company or organization.</a:t>
            </a:r>
          </a:p>
          <a:p>
            <a:r>
              <a:rPr lang="en-US" dirty="0">
                <a:latin typeface="+mn-lt"/>
              </a:rPr>
              <a:t>Your probably want something like: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https://www.dff-e6156.org/index.html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5"/>
              </a:rPr>
              <a:t>https://api.dff-e6156.org/users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6"/>
              </a:rPr>
              <a:t>https://api.dff-e6156.org/accounts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... ...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50B4-3E1C-8C48-A867-AF7F26DB5BE2}"/>
              </a:ext>
            </a:extLst>
          </p:cNvPr>
          <p:cNvSpPr txBox="1"/>
          <p:nvPr/>
        </p:nvSpPr>
        <p:spPr>
          <a:xfrm>
            <a:off x="6531429" y="3927566"/>
            <a:ext cx="5125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Accomplishing this requires: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domain.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Certificates for the domain.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DNS entries.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Routing front end that routes to actual</a:t>
            </a:r>
            <a:br>
              <a:rPr lang="en-US" sz="2000" dirty="0"/>
            </a:br>
            <a:r>
              <a:rPr lang="en-US" sz="2000" dirty="0"/>
              <a:t>endpoints based on URL and path.</a:t>
            </a:r>
          </a:p>
        </p:txBody>
      </p:sp>
    </p:spTree>
    <p:extLst>
      <p:ext uri="{BB962C8B-B14F-4D97-AF65-F5344CB8AC3E}">
        <p14:creationId xmlns:p14="http://schemas.microsoft.com/office/powerpoint/2010/main" val="17289626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Domain Names and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FD70-0DEB-FB41-8D62-490FC98C4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853440"/>
            <a:ext cx="11327653" cy="51668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You have seen that deploying microservices and endpoints can result in some strange URLs. For example, some of mine are:</a:t>
            </a:r>
          </a:p>
          <a:p>
            <a:pPr lvl="1"/>
            <a:r>
              <a:rPr lang="en-US" dirty="0">
                <a:latin typeface="+mn-lt"/>
              </a:rPr>
              <a:t>API GW: </a:t>
            </a:r>
            <a:r>
              <a:rPr lang="en-US" dirty="0">
                <a:latin typeface="+mn-lt"/>
                <a:hlinkClick r:id="rId2"/>
              </a:rPr>
              <a:t>https://y9id42n6b0.execute-api.us-east-1.amazonaws.com/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Static content: </a:t>
            </a:r>
            <a:r>
              <a:rPr lang="en-US" dirty="0">
                <a:latin typeface="+mn-lt"/>
                <a:hlinkClick r:id="rId3"/>
              </a:rPr>
              <a:t>https://e6156f20site.s3.us-east-2.amazonaws.com/WebSite/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EC2 Flask endpoint: ec2-3-86-201-238.compute-1.amazonaws.com</a:t>
            </a:r>
          </a:p>
          <a:p>
            <a:pPr lvl="1"/>
            <a:r>
              <a:rPr lang="en-US" dirty="0">
                <a:latin typeface="+mn-lt"/>
              </a:rPr>
              <a:t>http://e6156products-env.eba-q3nrc2nh.us-east-1.elasticbeanstalk.com/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</a:t>
            </a:r>
            <a:r>
              <a:rPr lang="en-US" b="1" dirty="0">
                <a:latin typeface="+mn-lt"/>
              </a:rPr>
              <a:t>Note: This is not HTTPs, and insecure).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These DNS names are “weird” and do not look like they come from a common company or organization.</a:t>
            </a:r>
          </a:p>
          <a:p>
            <a:r>
              <a:rPr lang="en-US" dirty="0">
                <a:latin typeface="+mn-lt"/>
              </a:rPr>
              <a:t>Your probably want something like:</a:t>
            </a:r>
          </a:p>
          <a:p>
            <a:pPr lvl="1"/>
            <a:r>
              <a:rPr lang="en-US" dirty="0">
                <a:latin typeface="+mn-lt"/>
                <a:hlinkClick r:id="rId4"/>
              </a:rPr>
              <a:t>https://www.dff-e6156.org/index.html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5"/>
              </a:rPr>
              <a:t>https://api.dff-e6156.org/users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  <a:hlinkClick r:id="rId6"/>
              </a:rPr>
              <a:t>https://api.dff-e6156.org/accounts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... ...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650B4-3E1C-8C48-A867-AF7F26DB5BE2}"/>
              </a:ext>
            </a:extLst>
          </p:cNvPr>
          <p:cNvSpPr txBox="1"/>
          <p:nvPr/>
        </p:nvSpPr>
        <p:spPr>
          <a:xfrm>
            <a:off x="6531429" y="3927566"/>
            <a:ext cx="5125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Accomplishing this requires: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 domain.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Certificates for the domain.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DNS entries.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Routing front end that routes to actual</a:t>
            </a:r>
            <a:br>
              <a:rPr lang="en-US" sz="2000" dirty="0"/>
            </a:br>
            <a:r>
              <a:rPr lang="en-US" sz="2000" dirty="0"/>
              <a:t>endpoints based on URL and path.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9E9938-61D6-4849-9F4B-CFD06E3D181C}"/>
              </a:ext>
            </a:extLst>
          </p:cNvPr>
          <p:cNvSpPr/>
          <p:nvPr/>
        </p:nvSpPr>
        <p:spPr>
          <a:xfrm>
            <a:off x="609600" y="837675"/>
            <a:ext cx="10633166" cy="502888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Setting all of this up can be tedious and error prone.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Not as tricky as ECS, but still unpleasant.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Also, this is cloud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Infrastructure design and management.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Not cloud application development.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These are different roles and teams in most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Basic familiarity with the concepts is helpful.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will not have detailed milestones/tasks on these topics but will do a little 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1421896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Domain and Route 53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FD70-0DEB-FB41-8D62-490FC98C4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705678"/>
            <a:ext cx="5840896" cy="3051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“The </a:t>
            </a:r>
            <a:r>
              <a:rPr lang="en-US" sz="1400" b="1" dirty="0"/>
              <a:t>Domain Name System</a:t>
            </a:r>
            <a:r>
              <a:rPr lang="en-US" sz="1400" dirty="0"/>
              <a:t> (</a:t>
            </a:r>
            <a:r>
              <a:rPr lang="en-US" sz="1400" b="1" dirty="0"/>
              <a:t>DNS</a:t>
            </a:r>
            <a:r>
              <a:rPr lang="en-US" sz="1400" dirty="0"/>
              <a:t>) is a </a:t>
            </a:r>
            <a:r>
              <a:rPr lang="en-US" sz="1400" dirty="0">
                <a:hlinkClick r:id="rId2" tooltip="Hierarchy"/>
              </a:rPr>
              <a:t>hierarchical</a:t>
            </a:r>
            <a:r>
              <a:rPr lang="en-US" sz="1400" dirty="0"/>
              <a:t> and </a:t>
            </a:r>
            <a:r>
              <a:rPr lang="en-US" sz="1400" dirty="0">
                <a:hlinkClick r:id="rId3" tooltip="Decentralised system"/>
              </a:rPr>
              <a:t>decentralized</a:t>
            </a:r>
            <a:r>
              <a:rPr lang="en-US" sz="1400" dirty="0"/>
              <a:t> naming system for computers, services, or other resources connected to the </a:t>
            </a:r>
            <a:r>
              <a:rPr lang="en-US" sz="1400" dirty="0">
                <a:hlinkClick r:id="rId4" tooltip="Internet"/>
              </a:rPr>
              <a:t>Internet</a:t>
            </a:r>
            <a:r>
              <a:rPr lang="en-US" sz="1400" dirty="0"/>
              <a:t> or a private network. It associates various information with </a:t>
            </a:r>
            <a:r>
              <a:rPr lang="en-US" sz="1400" dirty="0">
                <a:hlinkClick r:id="rId5" tooltip="Domain name"/>
              </a:rPr>
              <a:t>domain names</a:t>
            </a:r>
            <a:r>
              <a:rPr lang="en-US" sz="1400" dirty="0"/>
              <a:t> assigned to each of the participating entities. Most prominently, it translates more readily memorized domain names to the numerical </a:t>
            </a:r>
            <a:r>
              <a:rPr lang="en-US" sz="1400" dirty="0">
                <a:hlinkClick r:id="rId6" tooltip="IP address"/>
              </a:rPr>
              <a:t>IP addresses</a:t>
            </a:r>
            <a:r>
              <a:rPr lang="en-US" sz="1400" dirty="0"/>
              <a:t> needed for locating and identifying computer services and devices with the underlying </a:t>
            </a:r>
            <a:r>
              <a:rPr lang="en-US" sz="1400" dirty="0">
                <a:hlinkClick r:id="rId7" tooltip="Communication protocol"/>
              </a:rPr>
              <a:t>network protocols</a:t>
            </a:r>
            <a:r>
              <a:rPr lang="en-US" sz="1400" dirty="0"/>
              <a:t>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... ...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 Domain Name System delegates the responsibility of assigning domain names and mapping those names to Internet resources by designating </a:t>
            </a:r>
            <a:r>
              <a:rPr lang="en-US" sz="1400" dirty="0">
                <a:hlinkClick r:id="rId8" tooltip="Authoritative name server"/>
              </a:rPr>
              <a:t>authoritative name servers</a:t>
            </a:r>
            <a:r>
              <a:rPr lang="en-US" sz="1400" dirty="0"/>
              <a:t>.”</a:t>
            </a:r>
            <a:endParaRPr lang="en-US" sz="1400" dirty="0">
              <a:latin typeface="+mn-lt"/>
            </a:endParaRPr>
          </a:p>
          <a:p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2527C-790A-994D-AFD4-78386EA33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811" y="853676"/>
            <a:ext cx="5475850" cy="516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C1012-C537-CF44-964D-2C4E00241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8341" y="3892624"/>
            <a:ext cx="5397500" cy="2159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E3AC63-A6C2-C94C-9FD1-3089F817C1BF}"/>
              </a:ext>
            </a:extLst>
          </p:cNvPr>
          <p:cNvSpPr/>
          <p:nvPr/>
        </p:nvSpPr>
        <p:spPr>
          <a:xfrm>
            <a:off x="8587409" y="5536096"/>
            <a:ext cx="1620078" cy="51552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E11F4D-8079-B040-BEE8-C3DEACD6489A}"/>
              </a:ext>
            </a:extLst>
          </p:cNvPr>
          <p:cNvSpPr/>
          <p:nvPr/>
        </p:nvSpPr>
        <p:spPr>
          <a:xfrm>
            <a:off x="9037983" y="4972124"/>
            <a:ext cx="718930" cy="51552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83112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E528-63AC-984E-9823-904584DF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981"/>
            <a:ext cx="11039928" cy="517064"/>
          </a:xfrm>
        </p:spPr>
        <p:txBody>
          <a:bodyPr/>
          <a:lstStyle/>
          <a:p>
            <a:r>
              <a:rPr lang="en-US" dirty="0"/>
              <a:t>Domain and Route 53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9D26F1-FF43-294C-9DA9-1718FD668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339" y="884960"/>
            <a:ext cx="11327653" cy="4928125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create a domain ... ...</a:t>
            </a:r>
          </a:p>
          <a:p>
            <a:endParaRPr lang="en-US" dirty="0"/>
          </a:p>
          <a:p>
            <a:r>
              <a:rPr lang="en-US" dirty="0"/>
              <a:t>Route to the WordPress I created.</a:t>
            </a:r>
          </a:p>
          <a:p>
            <a:endParaRPr lang="en-US" dirty="0"/>
          </a:p>
          <a:p>
            <a:r>
              <a:rPr lang="en-US" dirty="0"/>
              <a:t>Show insecure.</a:t>
            </a:r>
          </a:p>
        </p:txBody>
      </p:sp>
    </p:spTree>
    <p:extLst>
      <p:ext uri="{BB962C8B-B14F-4D97-AF65-F5344CB8AC3E}">
        <p14:creationId xmlns:p14="http://schemas.microsoft.com/office/powerpoint/2010/main" val="3078676394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15B7-8894-274A-A1BE-7A99E270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356"/>
            <a:ext cx="11039928" cy="517064"/>
          </a:xfrm>
        </p:spPr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57594-1318-944E-A51C-5508D22E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735496"/>
            <a:ext cx="11327653" cy="5396947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Hypertext Transfer Protocol Secure</a:t>
            </a:r>
            <a:r>
              <a:rPr lang="en-US" dirty="0"/>
              <a:t> (</a:t>
            </a:r>
            <a:r>
              <a:rPr lang="en-US" b="1" dirty="0"/>
              <a:t>HTTPS</a:t>
            </a:r>
            <a:r>
              <a:rPr lang="en-US" dirty="0"/>
              <a:t>) is an extension of the </a:t>
            </a:r>
            <a:r>
              <a:rPr lang="en-US" dirty="0">
                <a:hlinkClick r:id="rId2" tooltip="Hypertext Transfer Protocol"/>
              </a:rPr>
              <a:t>Hypertext Transfer Protocol</a:t>
            </a:r>
            <a:r>
              <a:rPr lang="en-US" dirty="0"/>
              <a:t> (HTTP). It is used for </a:t>
            </a:r>
            <a:r>
              <a:rPr lang="en-US" dirty="0">
                <a:hlinkClick r:id="rId3" tooltip="Secure communications"/>
              </a:rPr>
              <a:t>secure communication</a:t>
            </a:r>
            <a:r>
              <a:rPr lang="en-US" dirty="0"/>
              <a:t> over a </a:t>
            </a:r>
            <a:r>
              <a:rPr lang="en-US" dirty="0">
                <a:hlinkClick r:id="rId4" tooltip="Network operating system"/>
              </a:rPr>
              <a:t>computer network</a:t>
            </a:r>
            <a:r>
              <a:rPr lang="en-US" dirty="0"/>
              <a:t>, and is widely used on the Internet</a:t>
            </a:r>
            <a:br>
              <a:rPr lang="en-US" dirty="0"/>
            </a:br>
            <a:r>
              <a:rPr lang="en-US" dirty="0"/>
              <a:t>... ...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principal motivations for HTTPS are </a:t>
            </a:r>
            <a:r>
              <a:rPr lang="en-US" dirty="0">
                <a:hlinkClick r:id="rId5" tooltip="Authentication"/>
              </a:rPr>
              <a:t>authentication</a:t>
            </a:r>
            <a:r>
              <a:rPr lang="en-US" dirty="0"/>
              <a:t> of the accessed </a:t>
            </a:r>
            <a:r>
              <a:rPr lang="en-US" dirty="0">
                <a:hlinkClick r:id="rId6" tooltip="Website"/>
              </a:rPr>
              <a:t>website</a:t>
            </a:r>
            <a:r>
              <a:rPr lang="en-US" dirty="0"/>
              <a:t>, and protection of the </a:t>
            </a:r>
            <a:r>
              <a:rPr lang="en-US" dirty="0">
                <a:hlinkClick r:id="rId7" tooltip="Information privacy"/>
              </a:rPr>
              <a:t>privacy</a:t>
            </a:r>
            <a:r>
              <a:rPr lang="en-US" dirty="0"/>
              <a:t> and </a:t>
            </a:r>
            <a:r>
              <a:rPr lang="en-US" dirty="0">
                <a:hlinkClick r:id="rId8" tooltip="Data integrity"/>
              </a:rPr>
              <a:t>integrity</a:t>
            </a:r>
            <a:r>
              <a:rPr lang="en-US" dirty="0"/>
              <a:t> of the exchanged data while in transit. </a:t>
            </a:r>
            <a:br>
              <a:rPr lang="en-US" dirty="0"/>
            </a:br>
            <a:r>
              <a:rPr lang="en-US" dirty="0"/>
              <a:t>... ...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authentication aspect of HTTPS requires a trusted third party to sign server-side </a:t>
            </a:r>
            <a:r>
              <a:rPr lang="en-US" dirty="0">
                <a:hlinkClick r:id="rId9" tooltip="Public key certificate"/>
              </a:rPr>
              <a:t>digital certificates</a:t>
            </a:r>
            <a:r>
              <a:rPr lang="en-US" dirty="0"/>
              <a:t>. ... ... HTTPS is now used more often by web users than the original non-secure HTTP, primarily to protect page authenticity on all types of websites; secure accounts; and to keep user communications, identity, and web browsing private.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10980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E86A-85A4-F547-A614-80B9E4AA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295"/>
            <a:ext cx="11039928" cy="517064"/>
          </a:xfrm>
        </p:spPr>
        <p:txBody>
          <a:bodyPr/>
          <a:lstStyle/>
          <a:p>
            <a:r>
              <a:rPr lang="en-US" dirty="0"/>
              <a:t>HTTPS Protocol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523D6-C386-7648-B566-796B9F03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" y="725557"/>
            <a:ext cx="4995050" cy="3896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15F62-9AD1-3346-8F86-65C79DBB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4856"/>
            <a:ext cx="6539948" cy="42551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3870EE-ECB2-8A4F-A1D2-B18B9CE3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4805893"/>
            <a:ext cx="11327653" cy="13265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HTTPS is essential to privacy, integrity and avoid “man in the middle.”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HTTPS requires a </a:t>
            </a:r>
            <a:r>
              <a:rPr lang="en-US" sz="2000" i="1" dirty="0"/>
              <a:t>digital certificate.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The client must </a:t>
            </a:r>
            <a:r>
              <a:rPr lang="en-US" sz="2000" i="1" dirty="0"/>
              <a:t>trust</a:t>
            </a:r>
            <a:r>
              <a:rPr lang="en-US" sz="2000" dirty="0"/>
              <a:t> the </a:t>
            </a:r>
            <a:r>
              <a:rPr lang="en-US" sz="2000" i="1" dirty="0"/>
              <a:t>certificate authority</a:t>
            </a:r>
            <a:r>
              <a:rPr lang="en-US" sz="2000" dirty="0"/>
              <a:t> that issues the certificate to the server site.</a:t>
            </a:r>
          </a:p>
        </p:txBody>
      </p:sp>
    </p:spTree>
    <p:extLst>
      <p:ext uri="{BB962C8B-B14F-4D97-AF65-F5344CB8AC3E}">
        <p14:creationId xmlns:p14="http://schemas.microsoft.com/office/powerpoint/2010/main" val="2419099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49057</TotalTime>
  <Words>1242</Words>
  <Application>Microsoft Macintosh PowerPoint</Application>
  <PresentationFormat>Widescreen</PresentationFormat>
  <Paragraphs>158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 Schoolbook</vt:lpstr>
      <vt:lpstr>Museo For Dell</vt:lpstr>
      <vt:lpstr>Museo Sans For Dell</vt:lpstr>
      <vt:lpstr>Office Theme</vt:lpstr>
      <vt:lpstr>1_Office Theme</vt:lpstr>
      <vt:lpstr>PowerPoint Presentation</vt:lpstr>
      <vt:lpstr>PowerPoint Presentation</vt:lpstr>
      <vt:lpstr>PowerPoint Presentation</vt:lpstr>
      <vt:lpstr>Domain Names and URLs</vt:lpstr>
      <vt:lpstr>Domain Names and URLs</vt:lpstr>
      <vt:lpstr>Domain and Route 53</vt:lpstr>
      <vt:lpstr>Domain and Route 53</vt:lpstr>
      <vt:lpstr>HTTPS</vt:lpstr>
      <vt:lpstr>HTTPS Protocol</vt:lpstr>
      <vt:lpstr>HTTPS Protocol – And Certificate</vt:lpstr>
      <vt:lpstr>CloudFront and Content</vt:lpstr>
      <vt:lpstr>Cloud Front</vt:lpstr>
      <vt:lpstr>PowerPoint Presentation</vt:lpstr>
      <vt:lpstr>Social Media Login</vt:lpstr>
      <vt:lpstr>OAuth2</vt:lpstr>
      <vt:lpstr>OAuth2 – Facebook</vt:lpstr>
      <vt:lpstr>Demo</vt:lpstr>
      <vt:lpstr>PowerPoint Presentation</vt:lpstr>
      <vt:lpstr>API Gateway Authorizer – Concept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195</cp:revision>
  <cp:lastPrinted>2019-12-22T11:43:29Z</cp:lastPrinted>
  <dcterms:created xsi:type="dcterms:W3CDTF">2019-12-10T14:25:24Z</dcterms:created>
  <dcterms:modified xsi:type="dcterms:W3CDTF">2020-11-19T22:43:47Z</dcterms:modified>
</cp:coreProperties>
</file>